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1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BFF6BC"/>
    <a:srgbClr val="FB4431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0000FF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Cellular Respiration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Glycolysis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Glycolysis is a series of enzyme controlled reactions which break down a glucose molecule to pyruvate.</a:t>
            </a:r>
          </a:p>
          <a:p>
            <a:r>
              <a:rPr lang="en-GB" dirty="0" smtClean="0"/>
              <a:t>This process is anaerobic as it occurs in the absence of oxygen.</a:t>
            </a:r>
          </a:p>
          <a:p>
            <a:r>
              <a:rPr lang="en-GB" dirty="0" smtClean="0"/>
              <a:t>Glycolysis happens in two phases:</a:t>
            </a:r>
          </a:p>
          <a:p>
            <a:pPr lvl="1"/>
            <a:r>
              <a:rPr lang="en-GB" dirty="0" smtClean="0"/>
              <a:t>Energy investment phase</a:t>
            </a:r>
          </a:p>
          <a:p>
            <a:pPr lvl="1"/>
            <a:r>
              <a:rPr lang="en-GB" dirty="0" smtClean="0"/>
              <a:t>Energy pay-off phase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2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Glycolysis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energy investment phase of glycolysis uses up 2 molecules of ATP per glucose molecule.</a:t>
            </a:r>
          </a:p>
          <a:p>
            <a:r>
              <a:rPr lang="en-GB" dirty="0" smtClean="0"/>
              <a:t>This results in an intermediate molecule which can connect with other metabolic pathways.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Glycolysis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energy pay-off phase produces 4 molecules of ATP per glucose molecule.</a:t>
            </a:r>
          </a:p>
          <a:p>
            <a:r>
              <a:rPr lang="en-GB" dirty="0" smtClean="0"/>
              <a:t>This results in a net gain of 2 ATP.</a:t>
            </a:r>
          </a:p>
          <a:p>
            <a:r>
              <a:rPr lang="en-GB" dirty="0" smtClean="0"/>
              <a:t>At the same time dehydrogenase enzymes remove hydrogen (H) 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Glycolysis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combine with a hydrogen carrier NAD to form NADH.</a:t>
            </a:r>
          </a:p>
          <a:p>
            <a:r>
              <a:rPr lang="en-GB" dirty="0" smtClean="0"/>
              <a:t>The NADH will transport the hydrogen ions to a later stage only if oxygen is present.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Glycolysis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235801" y="1628800"/>
            <a:ext cx="968535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glucose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2032" y="2780928"/>
            <a:ext cx="1576072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intermediate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2032" y="4005064"/>
            <a:ext cx="1576072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intermediate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7254" y="5795972"/>
            <a:ext cx="1125629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pyruvate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614082" y="1998132"/>
            <a:ext cx="211972" cy="782796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4614082" y="3150260"/>
            <a:ext cx="211972" cy="835059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4594786" y="4374397"/>
            <a:ext cx="231268" cy="1421576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 rot="16200000">
            <a:off x="6103258" y="2254806"/>
            <a:ext cx="231268" cy="1421576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929680" y="2636912"/>
            <a:ext cx="1954381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other metabolic</a:t>
            </a:r>
          </a:p>
          <a:p>
            <a:pPr algn="ctr"/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pathways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98205" y="1847612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ATP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245224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ADP + P</a:t>
            </a:r>
            <a:r>
              <a:rPr lang="en-GB" baseline="-25000" dirty="0" smtClean="0">
                <a:latin typeface="Comic Sans MS" pitchFamily="66" charset="0"/>
              </a:rPr>
              <a:t>i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19" name="Curved Connector 18"/>
          <p:cNvCxnSpPr>
            <a:stCxn id="16" idx="3"/>
            <a:endCxn id="17" idx="3"/>
          </p:cNvCxnSpPr>
          <p:nvPr/>
        </p:nvCxnSpPr>
        <p:spPr>
          <a:xfrm>
            <a:off x="3628506" y="2032278"/>
            <a:ext cx="12700" cy="604634"/>
          </a:xfrm>
          <a:prstGeom prst="curvedConnector3">
            <a:avLst>
              <a:gd name="adj1" fmla="val 809126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98205" y="3011353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ATP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55776" y="3615987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ADP + P</a:t>
            </a:r>
            <a:r>
              <a:rPr lang="en-GB" baseline="-25000" dirty="0" smtClean="0">
                <a:latin typeface="Comic Sans MS" pitchFamily="66" charset="0"/>
              </a:rPr>
              <a:t>i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23" name="Curved Connector 22"/>
          <p:cNvCxnSpPr>
            <a:stCxn id="21" idx="3"/>
            <a:endCxn id="22" idx="3"/>
          </p:cNvCxnSpPr>
          <p:nvPr/>
        </p:nvCxnSpPr>
        <p:spPr>
          <a:xfrm>
            <a:off x="3628506" y="3196019"/>
            <a:ext cx="12700" cy="604634"/>
          </a:xfrm>
          <a:prstGeom prst="curvedConnector3">
            <a:avLst>
              <a:gd name="adj1" fmla="val 809126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39752" y="4480551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4 ADP + P</a:t>
            </a:r>
            <a:r>
              <a:rPr lang="en-GB" baseline="-25000" dirty="0" smtClean="0">
                <a:latin typeface="Comic Sans MS" pitchFamily="66" charset="0"/>
              </a:rPr>
              <a:t>i</a:t>
            </a:r>
            <a:endParaRPr lang="en-GB" baseline="-250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82180" y="5085185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4 ATP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26" name="Curved Connector 25"/>
          <p:cNvCxnSpPr>
            <a:stCxn id="24" idx="3"/>
            <a:endCxn id="25" idx="3"/>
          </p:cNvCxnSpPr>
          <p:nvPr/>
        </p:nvCxnSpPr>
        <p:spPr>
          <a:xfrm>
            <a:off x="3622475" y="4665217"/>
            <a:ext cx="12700" cy="604634"/>
          </a:xfrm>
          <a:prstGeom prst="curvedConnector3">
            <a:avLst>
              <a:gd name="adj1" fmla="val 816116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44329" y="4478831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2 NAD</a:t>
            </a:r>
            <a:endParaRPr lang="en-GB" baseline="-250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44329" y="5083465"/>
            <a:ext cx="1091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2 NADH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32" name="Curved Connector 31"/>
          <p:cNvCxnSpPr>
            <a:stCxn id="29" idx="1"/>
            <a:endCxn id="30" idx="1"/>
          </p:cNvCxnSpPr>
          <p:nvPr/>
        </p:nvCxnSpPr>
        <p:spPr>
          <a:xfrm rot="10800000" flipV="1">
            <a:off x="6144329" y="4663497"/>
            <a:ext cx="12700" cy="604634"/>
          </a:xfrm>
          <a:prstGeom prst="curvedConnector3">
            <a:avLst>
              <a:gd name="adj1" fmla="val 10677669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07704" y="4480551"/>
            <a:ext cx="583264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eft Brace 35"/>
          <p:cNvSpPr/>
          <p:nvPr/>
        </p:nvSpPr>
        <p:spPr>
          <a:xfrm>
            <a:off x="1740828" y="1550333"/>
            <a:ext cx="333751" cy="2922039"/>
          </a:xfrm>
          <a:prstGeom prst="leftBrace">
            <a:avLst>
              <a:gd name="adj1" fmla="val 58872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Left Brace 36"/>
          <p:cNvSpPr/>
          <p:nvPr/>
        </p:nvSpPr>
        <p:spPr>
          <a:xfrm>
            <a:off x="1748710" y="4472372"/>
            <a:ext cx="333751" cy="1803487"/>
          </a:xfrm>
          <a:prstGeom prst="leftBrace">
            <a:avLst>
              <a:gd name="adj1" fmla="val 58872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72578" y="2577678"/>
            <a:ext cx="136447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energy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investment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phase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2529" y="4912450"/>
            <a:ext cx="99578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energy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pay-off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phase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4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21" grpId="0"/>
      <p:bldP spid="22" grpId="0"/>
      <p:bldP spid="24" grpId="0"/>
      <p:bldP spid="25" grpId="0"/>
      <p:bldP spid="29" grpId="0"/>
      <p:bldP spid="30" grpId="0"/>
      <p:bldP spid="36" grpId="0" animBg="1"/>
      <p:bldP spid="37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the absence of oxygen, </a:t>
            </a:r>
            <a:r>
              <a:rPr lang="en-GB" b="1" u="sng" dirty="0" smtClean="0"/>
              <a:t>fermentation</a:t>
            </a:r>
            <a:r>
              <a:rPr lang="en-GB" dirty="0" smtClean="0"/>
              <a:t> will occur (anaerobic respiration).</a:t>
            </a:r>
          </a:p>
          <a:p>
            <a:r>
              <a:rPr lang="en-GB" dirty="0" smtClean="0"/>
              <a:t>This involves the partial breakdown of glucose to pyruvate which then takes a different pathway depending on whether the cell is animal or plant.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en-GB" dirty="0" smtClean="0"/>
              <a:t>In plants the pyruvate is converted into ethanol, which is an alcohol, plus carbon dioxide.</a:t>
            </a:r>
          </a:p>
          <a:p>
            <a:r>
              <a:rPr lang="en-GB" dirty="0" smtClean="0"/>
              <a:t>This reaction is </a:t>
            </a:r>
            <a:r>
              <a:rPr lang="en-GB" b="1" u="sng" dirty="0" smtClean="0"/>
              <a:t>irreversible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29750" y="4355812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glucose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8903" y="4355812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pyruvate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5150" y="4355812"/>
            <a:ext cx="1677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ethanol    +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9395" y="4355812"/>
            <a:ext cx="1988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carbon dioxide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2186450" y="4555867"/>
            <a:ext cx="592453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4029566" y="4555867"/>
            <a:ext cx="55558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48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r>
              <a:rPr lang="en-GB" dirty="0" smtClean="0"/>
              <a:t>In animals the pyruvate is converted to lactate (lactic acid).</a:t>
            </a:r>
          </a:p>
          <a:p>
            <a:r>
              <a:rPr lang="en-GB" dirty="0" smtClean="0"/>
              <a:t>This process builds up an oxygen debt which, when repaid, can </a:t>
            </a:r>
            <a:r>
              <a:rPr lang="en-GB" b="1" u="sng" dirty="0" smtClean="0"/>
              <a:t>reverse</a:t>
            </a:r>
            <a:r>
              <a:rPr lang="en-GB" dirty="0" smtClean="0"/>
              <a:t> the process.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99592" y="4913292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glucose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8745" y="4913292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pyruvate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4992" y="4161274"/>
            <a:ext cx="170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oxygen debt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69231" y="4913292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lactate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>
            <a:off x="1956292" y="5113347"/>
            <a:ext cx="592453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54992" y="5529426"/>
            <a:ext cx="1811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oxygen debt </a:t>
            </a: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repaid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17" name="Curved Connector 16"/>
          <p:cNvCxnSpPr>
            <a:stCxn id="8" idx="0"/>
            <a:endCxn id="9" idx="1"/>
          </p:cNvCxnSpPr>
          <p:nvPr/>
        </p:nvCxnSpPr>
        <p:spPr>
          <a:xfrm rot="5400000" flipH="1" flipV="1">
            <a:off x="3488553" y="4046854"/>
            <a:ext cx="551963" cy="1180915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endCxn id="10" idx="0"/>
          </p:cNvCxnSpPr>
          <p:nvPr/>
        </p:nvCxnSpPr>
        <p:spPr>
          <a:xfrm>
            <a:off x="6056099" y="4361329"/>
            <a:ext cx="940681" cy="551963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0" idx="2"/>
            <a:endCxn id="15" idx="3"/>
          </p:cNvCxnSpPr>
          <p:nvPr/>
        </p:nvCxnSpPr>
        <p:spPr>
          <a:xfrm rot="5400000">
            <a:off x="6296760" y="5183348"/>
            <a:ext cx="569967" cy="830074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5" idx="1"/>
            <a:endCxn id="8" idx="2"/>
          </p:cNvCxnSpPr>
          <p:nvPr/>
        </p:nvCxnSpPr>
        <p:spPr>
          <a:xfrm rot="10800000">
            <a:off x="3174078" y="5313403"/>
            <a:ext cx="1180915" cy="569967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02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Citric Acid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Citric Acid cycle will occur in the presence of oxygen.</a:t>
            </a:r>
          </a:p>
          <a:p>
            <a:r>
              <a:rPr lang="en-GB" dirty="0" smtClean="0"/>
              <a:t>It occurs in the central matrix of the mitochondria.</a:t>
            </a:r>
            <a:endParaRPr lang="en-GB" dirty="0"/>
          </a:p>
          <a:p>
            <a:r>
              <a:rPr lang="en-GB" dirty="0"/>
              <a:t>The pyruvate molecule is broken down by enzymes to produce carbon dioxide and an acetyl group.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Citric Acid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acetyl group then combines with co-enzyme A to produce </a:t>
            </a:r>
            <a:r>
              <a:rPr lang="en-GB" b="1" u="sng" dirty="0" smtClean="0"/>
              <a:t>acetyl co-enzyme A</a:t>
            </a:r>
            <a:r>
              <a:rPr lang="en-GB" dirty="0" smtClean="0"/>
              <a:t>.</a:t>
            </a:r>
          </a:p>
          <a:p>
            <a:r>
              <a:rPr lang="en-GB" dirty="0" smtClean="0"/>
              <a:t>At the same time more hydrogen (H) ions are released and these combine with NAD to produce NADH.</a:t>
            </a:r>
          </a:p>
          <a:p>
            <a:r>
              <a:rPr lang="en-GB" dirty="0" smtClean="0"/>
              <a:t>The acetyl co-enzyme A then combines with </a:t>
            </a:r>
            <a:r>
              <a:rPr lang="en-GB" b="1" u="sng" dirty="0" smtClean="0"/>
              <a:t>oxaloacetate</a:t>
            </a:r>
            <a:r>
              <a:rPr lang="en-GB" dirty="0" smtClean="0"/>
              <a:t> to produce </a:t>
            </a:r>
            <a:r>
              <a:rPr lang="en-GB" b="1" u="sng" dirty="0" smtClean="0"/>
              <a:t>citrate</a:t>
            </a:r>
            <a:r>
              <a:rPr lang="en-GB" dirty="0" smtClean="0"/>
              <a:t> (citric acid).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Cellular Respiration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Cellular respiration occurs in all cells.</a:t>
            </a:r>
          </a:p>
          <a:p>
            <a:r>
              <a:rPr lang="en-GB" dirty="0" smtClean="0"/>
              <a:t>It is the breakdown of food materials to release energy which is stored in a high energy compound called ATP.</a:t>
            </a:r>
          </a:p>
          <a:p>
            <a:r>
              <a:rPr lang="en-GB" dirty="0" smtClean="0"/>
              <a:t>This is a vital process which is required by a number of other </a:t>
            </a:r>
            <a:r>
              <a:rPr lang="en-GB" smtClean="0"/>
              <a:t>chemical pathways.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2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Citric Acid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citrate is then the subject of several enzyme controlled reactions which finally regenerates oxaloacetate.</a:t>
            </a:r>
          </a:p>
          <a:p>
            <a:r>
              <a:rPr lang="en-GB" dirty="0" smtClean="0"/>
              <a:t>During these reactions more H ions are removed and combine with NAD to produce NADH.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4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Citric Acid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Another coenzyme FAD is also used at this stage to accept H ions and produce FADH</a:t>
            </a:r>
            <a:r>
              <a:rPr lang="en-GB" baseline="-25000" dirty="0" smtClean="0"/>
              <a:t>2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molecule of ATP is also produced during these reactions.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4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urved Connector 35"/>
          <p:cNvCxnSpPr>
            <a:stCxn id="33" idx="3"/>
            <a:endCxn id="34" idx="3"/>
          </p:cNvCxnSpPr>
          <p:nvPr/>
        </p:nvCxnSpPr>
        <p:spPr>
          <a:xfrm>
            <a:off x="1205501" y="1729016"/>
            <a:ext cx="12700" cy="533673"/>
          </a:xfrm>
          <a:prstGeom prst="curvedConnector3">
            <a:avLst>
              <a:gd name="adj1" fmla="val 8860189"/>
            </a:avLst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Citric Acid Cycle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 R Davidson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86748" y="1196752"/>
            <a:ext cx="112562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pyruvate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4075" y="2345730"/>
            <a:ext cx="1555234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acetyl</a:t>
            </a:r>
          </a:p>
          <a:p>
            <a:pPr algn="ctr"/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co-enzyme A</a:t>
            </a: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1862" y="2484229"/>
            <a:ext cx="1555234" cy="369332"/>
          </a:xfrm>
          <a:prstGeom prst="rect">
            <a:avLst/>
          </a:prstGeom>
          <a:solidFill>
            <a:srgbClr val="FB4431"/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co-enzyme 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822" y="3385200"/>
            <a:ext cx="94128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citrate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4721994"/>
            <a:ext cx="157286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oxaloacetate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>
          <a:xfrm flipH="1">
            <a:off x="2341692" y="1566084"/>
            <a:ext cx="7871" cy="779646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8" idx="2"/>
            <a:endCxn id="10" idx="1"/>
          </p:cNvCxnSpPr>
          <p:nvPr/>
        </p:nvCxnSpPr>
        <p:spPr>
          <a:xfrm rot="16200000" flipH="1">
            <a:off x="3009355" y="2324398"/>
            <a:ext cx="577805" cy="1913130"/>
          </a:xfrm>
          <a:prstGeom prst="curvedConnector2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8" idx="2"/>
            <a:endCxn id="9" idx="2"/>
          </p:cNvCxnSpPr>
          <p:nvPr/>
        </p:nvCxnSpPr>
        <p:spPr>
          <a:xfrm rot="5400000" flipH="1" flipV="1">
            <a:off x="3536335" y="1658917"/>
            <a:ext cx="138500" cy="2527787"/>
          </a:xfrm>
          <a:prstGeom prst="curvedConnector3">
            <a:avLst>
              <a:gd name="adj1" fmla="val -165054"/>
            </a:avLst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9" idx="0"/>
            <a:endCxn id="8" idx="0"/>
          </p:cNvCxnSpPr>
          <p:nvPr/>
        </p:nvCxnSpPr>
        <p:spPr>
          <a:xfrm rot="16200000" flipV="1">
            <a:off x="3536337" y="1151086"/>
            <a:ext cx="138499" cy="2527787"/>
          </a:xfrm>
          <a:prstGeom prst="curvedConnector3">
            <a:avLst>
              <a:gd name="adj1" fmla="val 265055"/>
            </a:avLst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1462" y="154435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NAD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528" y="207802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NADH</a:t>
            </a:r>
            <a:endParaRPr lang="en-GB" baseline="-250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00798" y="158657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CO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43" name="Curved Connector 42"/>
          <p:cNvCxnSpPr>
            <a:stCxn id="7" idx="2"/>
            <a:endCxn id="41" idx="1"/>
          </p:cNvCxnSpPr>
          <p:nvPr/>
        </p:nvCxnSpPr>
        <p:spPr>
          <a:xfrm rot="16200000" flipH="1">
            <a:off x="2372602" y="1543044"/>
            <a:ext cx="205157" cy="251235"/>
          </a:xfrm>
          <a:prstGeom prst="curvedConnector2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10" idx="3"/>
            <a:endCxn id="11" idx="2"/>
          </p:cNvCxnSpPr>
          <p:nvPr/>
        </p:nvCxnSpPr>
        <p:spPr>
          <a:xfrm flipH="1">
            <a:off x="2622130" y="3569866"/>
            <a:ext cx="2573976" cy="1521460"/>
          </a:xfrm>
          <a:prstGeom prst="curvedConnector4">
            <a:avLst>
              <a:gd name="adj1" fmla="val -40612"/>
              <a:gd name="adj2" fmla="val 156453"/>
            </a:avLst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/>
          <p:nvPr/>
        </p:nvCxnSpPr>
        <p:spPr>
          <a:xfrm>
            <a:off x="5850388" y="3861048"/>
            <a:ext cx="737836" cy="21602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588224" y="386104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2CO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63" name="Curved Connector 62"/>
          <p:cNvCxnSpPr>
            <a:stCxn id="11" idx="0"/>
            <a:endCxn id="10" idx="1"/>
          </p:cNvCxnSpPr>
          <p:nvPr/>
        </p:nvCxnSpPr>
        <p:spPr>
          <a:xfrm rot="5400000" flipH="1" flipV="1">
            <a:off x="2862412" y="3329584"/>
            <a:ext cx="1152128" cy="1632692"/>
          </a:xfrm>
          <a:prstGeom prst="curvedConnector2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864410" y="4730507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3 NAD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66533" y="5373216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3 NADH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70" name="Curved Connector 69"/>
          <p:cNvCxnSpPr>
            <a:stCxn id="66" idx="1"/>
            <a:endCxn id="68" idx="1"/>
          </p:cNvCxnSpPr>
          <p:nvPr/>
        </p:nvCxnSpPr>
        <p:spPr>
          <a:xfrm rot="10800000" flipV="1">
            <a:off x="6566534" y="4915172"/>
            <a:ext cx="297877" cy="642709"/>
          </a:xfrm>
          <a:prstGeom prst="curvedConnector3">
            <a:avLst>
              <a:gd name="adj1" fmla="val 263172"/>
            </a:avLst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683722" y="609504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ATP</a:t>
            </a:r>
            <a:endParaRPr lang="en-GB" baseline="-25000" dirty="0">
              <a:latin typeface="Comic Sans MS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14023" y="592591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ADP + P</a:t>
            </a:r>
            <a:r>
              <a:rPr lang="en-GB" baseline="-25000" dirty="0" smtClean="0">
                <a:latin typeface="Comic Sans MS" pitchFamily="66" charset="0"/>
              </a:rPr>
              <a:t>i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79" name="Curved Connector 78"/>
          <p:cNvCxnSpPr>
            <a:stCxn id="78" idx="0"/>
            <a:endCxn id="76" idx="0"/>
          </p:cNvCxnSpPr>
          <p:nvPr/>
        </p:nvCxnSpPr>
        <p:spPr>
          <a:xfrm rot="16200000" flipH="1" flipV="1">
            <a:off x="5340062" y="5584721"/>
            <a:ext cx="169138" cy="851515"/>
          </a:xfrm>
          <a:prstGeom prst="curvedConnector3">
            <a:avLst>
              <a:gd name="adj1" fmla="val -103663"/>
            </a:avLst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72630" y="578554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FAD</a:t>
            </a:r>
            <a:endParaRPr lang="en-GB" baseline="-25000" dirty="0">
              <a:latin typeface="Comic Sans MS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69133" y="5373216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FADH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89" name="Curved Connector 88"/>
          <p:cNvCxnSpPr>
            <a:stCxn id="86" idx="0"/>
            <a:endCxn id="87" idx="3"/>
          </p:cNvCxnSpPr>
          <p:nvPr/>
        </p:nvCxnSpPr>
        <p:spPr>
          <a:xfrm rot="16200000" flipV="1">
            <a:off x="2787670" y="5371011"/>
            <a:ext cx="227667" cy="601410"/>
          </a:xfrm>
          <a:prstGeom prst="curvedConnector2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213462" y="4148534"/>
            <a:ext cx="790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citric</a:t>
            </a:r>
          </a:p>
          <a:p>
            <a:pPr algn="ctr"/>
            <a:r>
              <a:rPr lang="en-GB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acid</a:t>
            </a:r>
          </a:p>
          <a:p>
            <a:pPr algn="ctr"/>
            <a:r>
              <a:rPr lang="en-GB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cycle</a:t>
            </a:r>
            <a:endParaRPr lang="en-GB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33" grpId="0"/>
      <p:bldP spid="34" grpId="0"/>
      <p:bldP spid="41" grpId="0"/>
      <p:bldP spid="61" grpId="0"/>
      <p:bldP spid="66" grpId="0"/>
      <p:bldP spid="68" grpId="0"/>
      <p:bldP spid="76" grpId="0"/>
      <p:bldP spid="78" grpId="0"/>
      <p:bldP spid="86" grpId="0"/>
      <p:bldP spid="87" grpId="0"/>
      <p:bldP spid="10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Electron Transport Chain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electron transfer chain occurs on the cristae of the mitochondria.</a:t>
            </a:r>
          </a:p>
          <a:p>
            <a:r>
              <a:rPr lang="en-GB" dirty="0"/>
              <a:t>NADH and FADH</a:t>
            </a:r>
            <a:r>
              <a:rPr lang="en-GB" baseline="-25000" dirty="0"/>
              <a:t>2</a:t>
            </a:r>
            <a:r>
              <a:rPr lang="en-GB" dirty="0"/>
              <a:t> pass high-energy electrons to the electron transfer chains found attached to the inner membrane of the mitochondria.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Electron Transport Chain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electrons pass down the chains releasing their energy which is used to pump H ions across the inner membrane from the matrix side to the space between the membranes.</a:t>
            </a:r>
          </a:p>
          <a:p>
            <a:r>
              <a:rPr lang="en-GB" dirty="0" smtClean="0"/>
              <a:t>As the H ions return to the matrix, this drives the enzyme ATP synthase to build ATP from ADP and P</a:t>
            </a:r>
            <a:r>
              <a:rPr lang="en-GB" baseline="-25000" dirty="0" smtClean="0"/>
              <a:t>i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8-3F93-4153-B02D-5B567FCF9321}" type="datetime2">
              <a:rPr lang="en-GB"/>
              <a:pPr/>
              <a:t>Friday, 11 November 2016</a:t>
            </a:fld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 Davidson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E02-483B-4BE2-A262-416C00357042}" type="slidenum">
              <a:rPr lang="en-GB"/>
              <a:pPr/>
              <a:t>25</a:t>
            </a:fld>
            <a:endParaRPr lang="en-GB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Mitochondrion Structure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601663" y="1752600"/>
            <a:ext cx="7856537" cy="3924300"/>
            <a:chOff x="379" y="1104"/>
            <a:chExt cx="4949" cy="2472"/>
          </a:xfrm>
        </p:grpSpPr>
        <p:pic>
          <p:nvPicPr>
            <p:cNvPr id="8195" name="Picture 3" descr="brinkmanfig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211"/>
            <a:stretch>
              <a:fillRect/>
            </a:stretch>
          </p:blipFill>
          <p:spPr bwMode="auto">
            <a:xfrm>
              <a:off x="379" y="1104"/>
              <a:ext cx="4949" cy="2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6" name="Line 4"/>
            <p:cNvSpPr>
              <a:spLocks noChangeShapeType="1"/>
            </p:cNvSpPr>
            <p:nvPr/>
          </p:nvSpPr>
          <p:spPr bwMode="auto">
            <a:xfrm flipH="1">
              <a:off x="3792" y="1680"/>
              <a:ext cx="72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4224" y="1392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Matrix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013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Electron Transfer Chain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process produces most of the ATP molecules.</a:t>
            </a:r>
          </a:p>
          <a:p>
            <a:r>
              <a:rPr lang="en-GB" dirty="0" smtClean="0"/>
              <a:t>The H ions finally combine with oxygen at the end of the chains to produce water.</a:t>
            </a:r>
          </a:p>
          <a:p>
            <a:r>
              <a:rPr lang="en-GB" dirty="0" smtClean="0"/>
              <a:t>Each H ion releases enough energy to produce 3 ATP molecules and, therefore, a total of 36 molecules of ATP are generated during this phase.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4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6255802" y="2852936"/>
            <a:ext cx="2888198" cy="648072"/>
          </a:xfrm>
          <a:prstGeom prst="roundRect">
            <a:avLst/>
          </a:prstGeom>
          <a:solidFill>
            <a:srgbClr val="BFF6B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Comic Sans MS" pitchFamily="66" charset="0"/>
              </a:rPr>
              <a:t>Inner membrane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omic Sans MS" pitchFamily="66" charset="0"/>
              </a:rPr>
              <a:t>of mitochondrion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0" y="2852936"/>
            <a:ext cx="1691680" cy="648072"/>
          </a:xfrm>
          <a:prstGeom prst="roundRect">
            <a:avLst/>
          </a:prstGeom>
          <a:solidFill>
            <a:srgbClr val="BFF6B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Comic Sans MS" pitchFamily="66" charset="0"/>
              </a:rPr>
              <a:t>Inner membrane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  <a:latin typeface="Comic Sans MS" pitchFamily="66" charset="0"/>
              </a:rPr>
              <a:t>of mitochondrion</a:t>
            </a:r>
            <a:endParaRPr lang="en-GB" sz="1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967102" y="2852936"/>
            <a:ext cx="2613010" cy="648072"/>
          </a:xfrm>
          <a:prstGeom prst="roundRect">
            <a:avLst/>
          </a:prstGeom>
          <a:solidFill>
            <a:srgbClr val="BFF6B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Comic Sans MS" pitchFamily="66" charset="0"/>
              </a:rPr>
              <a:t>Inner membrane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omic Sans MS" pitchFamily="66" charset="0"/>
              </a:rPr>
              <a:t>of mitochondrion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480506" y="3268914"/>
            <a:ext cx="894014" cy="1436008"/>
            <a:chOff x="3894010" y="3789040"/>
            <a:chExt cx="1226436" cy="2088232"/>
          </a:xfrm>
        </p:grpSpPr>
        <p:sp>
          <p:nvSpPr>
            <p:cNvPr id="13" name="Rounded Rectangle 12"/>
            <p:cNvSpPr/>
            <p:nvPr/>
          </p:nvSpPr>
          <p:spPr>
            <a:xfrm>
              <a:off x="4283968" y="3789040"/>
              <a:ext cx="432048" cy="1224136"/>
            </a:xfrm>
            <a:prstGeom prst="roundRect">
              <a:avLst/>
            </a:prstGeom>
            <a:gradFill flip="none" rotWithShape="1">
              <a:gsLst>
                <a:gs pos="94000">
                  <a:srgbClr val="D2DDF1"/>
                </a:gs>
                <a:gs pos="45000">
                  <a:schemeClr val="accent6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3896310" y="4653136"/>
              <a:ext cx="1224136" cy="1224136"/>
            </a:xfrm>
            <a:prstGeom prst="ellipse">
              <a:avLst/>
            </a:prstGeom>
            <a:gradFill flip="none" rotWithShape="1">
              <a:gsLst>
                <a:gs pos="94000">
                  <a:srgbClr val="D2DDF1"/>
                </a:gs>
                <a:gs pos="45000">
                  <a:schemeClr val="accent6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283968" y="3789040"/>
              <a:ext cx="0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703192" y="3789040"/>
              <a:ext cx="0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3894010" y="4634143"/>
              <a:ext cx="1225775" cy="1225118"/>
            </a:xfrm>
            <a:custGeom>
              <a:avLst/>
              <a:gdLst>
                <a:gd name="connsiteX0" fmla="*/ 393905 w 1225775"/>
                <a:gd name="connsiteY0" fmla="*/ 0 h 1225118"/>
                <a:gd name="connsiteX1" fmla="*/ 198596 w 1225775"/>
                <a:gd name="connsiteY1" fmla="*/ 142043 h 1225118"/>
                <a:gd name="connsiteX2" fmla="*/ 56553 w 1225775"/>
                <a:gd name="connsiteY2" fmla="*/ 346229 h 1225118"/>
                <a:gd name="connsiteX3" fmla="*/ 3287 w 1225775"/>
                <a:gd name="connsiteY3" fmla="*/ 568171 h 1225118"/>
                <a:gd name="connsiteX4" fmla="*/ 21042 w 1225775"/>
                <a:gd name="connsiteY4" fmla="*/ 825623 h 1225118"/>
                <a:gd name="connsiteX5" fmla="*/ 145330 w 1225775"/>
                <a:gd name="connsiteY5" fmla="*/ 1020932 h 1225118"/>
                <a:gd name="connsiteX6" fmla="*/ 269617 w 1225775"/>
                <a:gd name="connsiteY6" fmla="*/ 1136342 h 1225118"/>
                <a:gd name="connsiteX7" fmla="*/ 456048 w 1225775"/>
                <a:gd name="connsiteY7" fmla="*/ 1216241 h 1225118"/>
                <a:gd name="connsiteX8" fmla="*/ 713501 w 1225775"/>
                <a:gd name="connsiteY8" fmla="*/ 1225118 h 1225118"/>
                <a:gd name="connsiteX9" fmla="*/ 891054 w 1225775"/>
                <a:gd name="connsiteY9" fmla="*/ 1162975 h 1225118"/>
                <a:gd name="connsiteX10" fmla="*/ 1059730 w 1225775"/>
                <a:gd name="connsiteY10" fmla="*/ 1029810 h 1225118"/>
                <a:gd name="connsiteX11" fmla="*/ 1148507 w 1225775"/>
                <a:gd name="connsiteY11" fmla="*/ 896645 h 1225118"/>
                <a:gd name="connsiteX12" fmla="*/ 1210650 w 1225775"/>
                <a:gd name="connsiteY12" fmla="*/ 701336 h 1225118"/>
                <a:gd name="connsiteX13" fmla="*/ 1219528 w 1225775"/>
                <a:gd name="connsiteY13" fmla="*/ 523783 h 1225118"/>
                <a:gd name="connsiteX14" fmla="*/ 1130751 w 1225775"/>
                <a:gd name="connsiteY14" fmla="*/ 284085 h 1225118"/>
                <a:gd name="connsiteX15" fmla="*/ 1015341 w 1225775"/>
                <a:gd name="connsiteY15" fmla="*/ 159798 h 1225118"/>
                <a:gd name="connsiteX16" fmla="*/ 899932 w 1225775"/>
                <a:gd name="connsiteY16" fmla="*/ 62144 h 1225118"/>
                <a:gd name="connsiteX17" fmla="*/ 811155 w 1225775"/>
                <a:gd name="connsiteY17" fmla="*/ 8878 h 1225118"/>
                <a:gd name="connsiteX18" fmla="*/ 811155 w 1225775"/>
                <a:gd name="connsiteY18" fmla="*/ 8878 h 122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25775" h="1225118">
                  <a:moveTo>
                    <a:pt x="393905" y="0"/>
                  </a:moveTo>
                  <a:cubicBezTo>
                    <a:pt x="324363" y="42169"/>
                    <a:pt x="254821" y="84338"/>
                    <a:pt x="198596" y="142043"/>
                  </a:cubicBezTo>
                  <a:cubicBezTo>
                    <a:pt x="142371" y="199748"/>
                    <a:pt x="89104" y="275208"/>
                    <a:pt x="56553" y="346229"/>
                  </a:cubicBezTo>
                  <a:cubicBezTo>
                    <a:pt x="24001" y="417250"/>
                    <a:pt x="9205" y="488272"/>
                    <a:pt x="3287" y="568171"/>
                  </a:cubicBezTo>
                  <a:cubicBezTo>
                    <a:pt x="-2631" y="648070"/>
                    <a:pt x="-2632" y="750163"/>
                    <a:pt x="21042" y="825623"/>
                  </a:cubicBezTo>
                  <a:cubicBezTo>
                    <a:pt x="44716" y="901083"/>
                    <a:pt x="103901" y="969145"/>
                    <a:pt x="145330" y="1020932"/>
                  </a:cubicBezTo>
                  <a:cubicBezTo>
                    <a:pt x="186759" y="1072719"/>
                    <a:pt x="217831" y="1103791"/>
                    <a:pt x="269617" y="1136342"/>
                  </a:cubicBezTo>
                  <a:cubicBezTo>
                    <a:pt x="321403" y="1168893"/>
                    <a:pt x="382067" y="1201445"/>
                    <a:pt x="456048" y="1216241"/>
                  </a:cubicBezTo>
                  <a:cubicBezTo>
                    <a:pt x="530029" y="1231037"/>
                    <a:pt x="641000" y="1233996"/>
                    <a:pt x="713501" y="1225118"/>
                  </a:cubicBezTo>
                  <a:cubicBezTo>
                    <a:pt x="786002" y="1216240"/>
                    <a:pt x="833349" y="1195526"/>
                    <a:pt x="891054" y="1162975"/>
                  </a:cubicBezTo>
                  <a:cubicBezTo>
                    <a:pt x="948759" y="1130424"/>
                    <a:pt x="1016821" y="1074198"/>
                    <a:pt x="1059730" y="1029810"/>
                  </a:cubicBezTo>
                  <a:cubicBezTo>
                    <a:pt x="1102639" y="985422"/>
                    <a:pt x="1123354" y="951391"/>
                    <a:pt x="1148507" y="896645"/>
                  </a:cubicBezTo>
                  <a:cubicBezTo>
                    <a:pt x="1173660" y="841899"/>
                    <a:pt x="1198813" y="763480"/>
                    <a:pt x="1210650" y="701336"/>
                  </a:cubicBezTo>
                  <a:cubicBezTo>
                    <a:pt x="1222487" y="639192"/>
                    <a:pt x="1232845" y="593325"/>
                    <a:pt x="1219528" y="523783"/>
                  </a:cubicBezTo>
                  <a:cubicBezTo>
                    <a:pt x="1206211" y="454241"/>
                    <a:pt x="1164782" y="344749"/>
                    <a:pt x="1130751" y="284085"/>
                  </a:cubicBezTo>
                  <a:cubicBezTo>
                    <a:pt x="1096720" y="223421"/>
                    <a:pt x="1053811" y="196788"/>
                    <a:pt x="1015341" y="159798"/>
                  </a:cubicBezTo>
                  <a:cubicBezTo>
                    <a:pt x="976871" y="122808"/>
                    <a:pt x="933963" y="87297"/>
                    <a:pt x="899932" y="62144"/>
                  </a:cubicBezTo>
                  <a:cubicBezTo>
                    <a:pt x="865901" y="36991"/>
                    <a:pt x="811155" y="8878"/>
                    <a:pt x="811155" y="8878"/>
                  </a:cubicBezTo>
                  <a:lnTo>
                    <a:pt x="811155" y="8878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4283968" y="3789040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Electron Transfer Chain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27</a:t>
            </a:fld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1691680" y="2564904"/>
            <a:ext cx="432048" cy="1224136"/>
          </a:xfrm>
          <a:prstGeom prst="roundRect">
            <a:avLst/>
          </a:prstGeom>
          <a:gradFill flip="none" rotWithShape="1">
            <a:gsLst>
              <a:gs pos="94000">
                <a:srgbClr val="D2DDF1"/>
              </a:gs>
              <a:gs pos="45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123728" y="2564904"/>
            <a:ext cx="432048" cy="1224136"/>
          </a:xfrm>
          <a:prstGeom prst="roundRect">
            <a:avLst/>
          </a:prstGeom>
          <a:gradFill flip="none" rotWithShape="1">
            <a:gsLst>
              <a:gs pos="94000">
                <a:srgbClr val="D2DDF1"/>
              </a:gs>
              <a:gs pos="45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580112" y="2564904"/>
            <a:ext cx="216024" cy="1224136"/>
          </a:xfrm>
          <a:prstGeom prst="roundRect">
            <a:avLst/>
          </a:prstGeom>
          <a:gradFill flip="none" rotWithShape="1">
            <a:gsLst>
              <a:gs pos="94000">
                <a:srgbClr val="D2DDF1"/>
              </a:gs>
              <a:gs pos="45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039778" y="2564904"/>
            <a:ext cx="216024" cy="1224136"/>
          </a:xfrm>
          <a:prstGeom prst="roundRect">
            <a:avLst/>
          </a:prstGeom>
          <a:gradFill flip="none" rotWithShape="1">
            <a:gsLst>
              <a:gs pos="94000">
                <a:srgbClr val="D2DDF1"/>
              </a:gs>
              <a:gs pos="45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535054" y="2564904"/>
            <a:ext cx="432048" cy="1224136"/>
          </a:xfrm>
          <a:prstGeom prst="roundRect">
            <a:avLst/>
          </a:prstGeom>
          <a:gradFill flip="none" rotWithShape="1">
            <a:gsLst>
              <a:gs pos="94000">
                <a:srgbClr val="D2DDF1"/>
              </a:gs>
              <a:gs pos="45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907" y="5530309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Central matrix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568" y="1340768"/>
            <a:ext cx="1875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Comic Sans MS" pitchFamily="66" charset="0"/>
              </a:rPr>
              <a:t>Intermembrane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space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519" y="3944152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NADH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944" y="450787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FADH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endParaRPr lang="en-GB" baseline="-250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6268" y="389146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25350" y="389146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26804" y="389146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cxnSp>
        <p:nvCxnSpPr>
          <p:cNvPr id="34" name="Curved Connector 33"/>
          <p:cNvCxnSpPr>
            <a:stCxn id="28" idx="3"/>
            <a:endCxn id="30" idx="2"/>
          </p:cNvCxnSpPr>
          <p:nvPr/>
        </p:nvCxnSpPr>
        <p:spPr>
          <a:xfrm>
            <a:off x="1133492" y="4128818"/>
            <a:ext cx="780945" cy="131982"/>
          </a:xfrm>
          <a:prstGeom prst="curvedConnector4">
            <a:avLst>
              <a:gd name="adj1" fmla="val 36032"/>
              <a:gd name="adj2" fmla="val 27320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9" idx="3"/>
            <a:endCxn id="31" idx="2"/>
          </p:cNvCxnSpPr>
          <p:nvPr/>
        </p:nvCxnSpPr>
        <p:spPr>
          <a:xfrm flipV="1">
            <a:off x="1189609" y="4260800"/>
            <a:ext cx="1153910" cy="431736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29" idx="3"/>
            <a:endCxn id="32" idx="2"/>
          </p:cNvCxnSpPr>
          <p:nvPr/>
        </p:nvCxnSpPr>
        <p:spPr>
          <a:xfrm flipV="1">
            <a:off x="1189609" y="4260800"/>
            <a:ext cx="1555364" cy="431736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0"/>
          </p:cNvCxnSpPr>
          <p:nvPr/>
        </p:nvCxnSpPr>
        <p:spPr>
          <a:xfrm flipH="1" flipV="1">
            <a:off x="1907704" y="2420888"/>
            <a:ext cx="6733" cy="147058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329879" y="2410721"/>
            <a:ext cx="6733" cy="147058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2738240" y="2410721"/>
            <a:ext cx="6733" cy="147058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96268" y="203684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25350" y="203684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26804" y="203684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cxnSp>
        <p:nvCxnSpPr>
          <p:cNvPr id="52" name="Straight Arrow Connector 51"/>
          <p:cNvCxnSpPr>
            <a:stCxn id="51" idx="3"/>
          </p:cNvCxnSpPr>
          <p:nvPr/>
        </p:nvCxnSpPr>
        <p:spPr>
          <a:xfrm>
            <a:off x="2963142" y="2221515"/>
            <a:ext cx="600746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66842" y="204138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040308" y="2216975"/>
            <a:ext cx="600746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44008" y="203684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039672" y="2231682"/>
            <a:ext cx="600746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43372" y="205155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cxnSp>
        <p:nvCxnSpPr>
          <p:cNvPr id="69" name="Straight Arrow Connector 68"/>
          <p:cNvCxnSpPr>
            <a:stCxn id="68" idx="2"/>
          </p:cNvCxnSpPr>
          <p:nvPr/>
        </p:nvCxnSpPr>
        <p:spPr>
          <a:xfrm>
            <a:off x="5861541" y="2420888"/>
            <a:ext cx="66810" cy="43204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>
            <a:off x="5922238" y="3566019"/>
            <a:ext cx="810002" cy="510115"/>
          </a:xfrm>
          <a:prstGeom prst="curvedConnector3">
            <a:avLst>
              <a:gd name="adj1" fmla="val -2608"/>
            </a:avLst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732240" y="385871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30000" dirty="0" smtClean="0">
                <a:latin typeface="Comic Sans MS" pitchFamily="66" charset="0"/>
              </a:rPr>
              <a:t>+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45346" y="447083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e-</a:t>
            </a:r>
            <a:endParaRPr lang="en-GB" baseline="30000" dirty="0">
              <a:latin typeface="Comic Sans MS" pitchFamily="66" charset="0"/>
            </a:endParaRPr>
          </a:p>
        </p:txBody>
      </p:sp>
      <p:cxnSp>
        <p:nvCxnSpPr>
          <p:cNvPr id="81" name="Curved Connector 80"/>
          <p:cNvCxnSpPr>
            <a:stCxn id="79" idx="1"/>
            <a:endCxn id="12" idx="3"/>
          </p:cNvCxnSpPr>
          <p:nvPr/>
        </p:nvCxnSpPr>
        <p:spPr>
          <a:xfrm rot="10800000">
            <a:off x="2967102" y="3176973"/>
            <a:ext cx="78244" cy="1478533"/>
          </a:xfrm>
          <a:prstGeom prst="curvedConnector3">
            <a:avLst>
              <a:gd name="adj1" fmla="val 639998"/>
            </a:avLst>
          </a:prstGeom>
          <a:ln w="15875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24961" y="299230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e-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932561" y="2961345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e-</a:t>
            </a:r>
            <a:endParaRPr lang="en-GB" baseline="30000" dirty="0">
              <a:latin typeface="Comic Sans MS" pitchFamily="66" charset="0"/>
            </a:endParaRPr>
          </a:p>
        </p:txBody>
      </p:sp>
      <p:cxnSp>
        <p:nvCxnSpPr>
          <p:cNvPr id="90" name="Curved Connector 89"/>
          <p:cNvCxnSpPr/>
          <p:nvPr/>
        </p:nvCxnSpPr>
        <p:spPr>
          <a:xfrm rot="5400000" flipH="1" flipV="1">
            <a:off x="4167022" y="2157629"/>
            <a:ext cx="30962" cy="1907600"/>
          </a:xfrm>
          <a:prstGeom prst="curvedConnector3">
            <a:avLst>
              <a:gd name="adj1" fmla="val 322214"/>
            </a:avLst>
          </a:prstGeom>
          <a:ln w="15875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705609" y="300626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e-</a:t>
            </a:r>
            <a:endParaRPr lang="en-GB" baseline="30000" dirty="0">
              <a:latin typeface="Comic Sans MS" pitchFamily="66" charset="0"/>
            </a:endParaRPr>
          </a:p>
        </p:txBody>
      </p:sp>
      <p:cxnSp>
        <p:nvCxnSpPr>
          <p:cNvPr id="100" name="Curved Connector 99"/>
          <p:cNvCxnSpPr>
            <a:endCxn id="99" idx="1"/>
          </p:cNvCxnSpPr>
          <p:nvPr/>
        </p:nvCxnSpPr>
        <p:spPr>
          <a:xfrm>
            <a:off x="5136303" y="3081532"/>
            <a:ext cx="1569306" cy="109400"/>
          </a:xfrm>
          <a:prstGeom prst="curvedConnector3">
            <a:avLst>
              <a:gd name="adj1" fmla="val 56223"/>
            </a:avLst>
          </a:prstGeom>
          <a:ln w="15875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7092280" y="385871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+ e-</a:t>
            </a:r>
            <a:endParaRPr lang="en-GB" baseline="30000" dirty="0">
              <a:latin typeface="Comic Sans MS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668344" y="3858719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+ O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108" name="Curved Connector 107"/>
          <p:cNvCxnSpPr>
            <a:stCxn id="99" idx="2"/>
            <a:endCxn id="106" idx="0"/>
          </p:cNvCxnSpPr>
          <p:nvPr/>
        </p:nvCxnSpPr>
        <p:spPr>
          <a:xfrm rot="16200000" flipH="1">
            <a:off x="6906010" y="3378938"/>
            <a:ext cx="483121" cy="476439"/>
          </a:xfrm>
          <a:prstGeom prst="curvedConnector3">
            <a:avLst>
              <a:gd name="adj1" fmla="val 50000"/>
            </a:avLst>
          </a:prstGeom>
          <a:ln w="15875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8496941" y="385871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Comic Sans MS" pitchFamily="66" charset="0"/>
              </a:defRPr>
            </a:lvl1pPr>
          </a:lstStyle>
          <a:p>
            <a:r>
              <a:rPr lang="en-GB" dirty="0"/>
              <a:t>H</a:t>
            </a:r>
            <a:r>
              <a:rPr lang="en-GB" baseline="-25000" dirty="0"/>
              <a:t>2</a:t>
            </a:r>
            <a:r>
              <a:rPr lang="en-GB" dirty="0"/>
              <a:t>O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8311469" y="4036422"/>
            <a:ext cx="252533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4251539" y="3916239"/>
            <a:ext cx="1136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ATP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synthase</a:t>
            </a:r>
            <a:endParaRPr lang="en-GB" baseline="-25000" dirty="0">
              <a:latin typeface="Comic Sans MS" pitchFamily="66" charset="0"/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5229650" y="4209853"/>
            <a:ext cx="458474" cy="6144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537067" y="4832480"/>
            <a:ext cx="699229" cy="369332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ATP 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297705" y="4832480"/>
            <a:ext cx="1141659" cy="36933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ADP + P</a:t>
            </a:r>
            <a:r>
              <a:rPr lang="en-GB" baseline="-25000" dirty="0" smtClean="0">
                <a:latin typeface="Comic Sans MS" pitchFamily="66" charset="0"/>
              </a:rPr>
              <a:t>i </a:t>
            </a:r>
          </a:p>
        </p:txBody>
      </p:sp>
      <p:cxnSp>
        <p:nvCxnSpPr>
          <p:cNvPr id="122" name="Curved Connector 121"/>
          <p:cNvCxnSpPr>
            <a:stCxn id="120" idx="0"/>
            <a:endCxn id="119" idx="0"/>
          </p:cNvCxnSpPr>
          <p:nvPr/>
        </p:nvCxnSpPr>
        <p:spPr>
          <a:xfrm rot="5400000" flipH="1" flipV="1">
            <a:off x="5877608" y="3823407"/>
            <a:ext cx="12700" cy="2018147"/>
          </a:xfrm>
          <a:prstGeom prst="curvedConnector3">
            <a:avLst>
              <a:gd name="adj1" fmla="val 277863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1237794" y="2636912"/>
            <a:ext cx="458474" cy="61446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61689" y="2420888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protein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24" grpId="0" animBg="1"/>
      <p:bldP spid="8" grpId="0" animBg="1"/>
      <p:bldP spid="9" grpId="0" animBg="1"/>
      <p:bldP spid="10" grpId="0" animBg="1"/>
      <p:bldP spid="11" grpId="0" animBg="1"/>
      <p:bldP spid="12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49" grpId="0"/>
      <p:bldP spid="50" grpId="0"/>
      <p:bldP spid="51" grpId="0"/>
      <p:bldP spid="55" grpId="0"/>
      <p:bldP spid="57" grpId="0"/>
      <p:bldP spid="68" grpId="0"/>
      <p:bldP spid="77" grpId="0"/>
      <p:bldP spid="79" grpId="0"/>
      <p:bldP spid="87" grpId="0"/>
      <p:bldP spid="88" grpId="0"/>
      <p:bldP spid="99" grpId="0"/>
      <p:bldP spid="106" grpId="0"/>
      <p:bldP spid="107" grpId="0"/>
      <p:bldP spid="111" grpId="0"/>
      <p:bldP spid="116" grpId="0"/>
      <p:bldP spid="119" grpId="0" animBg="1"/>
      <p:bldP spid="120" grpId="0" animBg="1"/>
      <p:bldP spid="1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Cellular Respiration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Aerobic respiration produces a total of 38 ATP molecules per glucose molecule.</a:t>
            </a:r>
          </a:p>
          <a:p>
            <a:r>
              <a:rPr lang="en-GB" dirty="0" smtClean="0"/>
              <a:t>Anaerobic respiration is much less efficient since it only produces 2 molecules of ATP per glucose molecule.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Cellular Respiration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047403"/>
              </p:ext>
            </p:extLst>
          </p:nvPr>
        </p:nvGraphicFramePr>
        <p:xfrm>
          <a:off x="251520" y="1888232"/>
          <a:ext cx="8784976" cy="305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285"/>
                <a:gridCol w="2123036"/>
                <a:gridCol w="1321384"/>
                <a:gridCol w="2778271"/>
              </a:tblGrid>
              <a:tr h="892696"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Oxygen Required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No. ATP produced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Waste Products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Aerobic respiration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Yes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38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CO</a:t>
                      </a:r>
                      <a:r>
                        <a:rPr lang="en-GB" baseline="-25000" dirty="0" smtClean="0">
                          <a:latin typeface="Comic Sans MS" pitchFamily="66" charset="0"/>
                        </a:rPr>
                        <a:t>2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&amp; H</a:t>
                      </a:r>
                      <a:r>
                        <a:rPr lang="en-GB" baseline="-25000" dirty="0" smtClean="0">
                          <a:latin typeface="Comic Sans MS" pitchFamily="66" charset="0"/>
                        </a:rPr>
                        <a:t>2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O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 row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Anaerobic respiration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No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2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In plants ethanol &amp; CO</a:t>
                      </a:r>
                      <a:r>
                        <a:rPr lang="en-GB" sz="1800" kern="1200" baseline="-250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2</a:t>
                      </a:r>
                      <a:endParaRPr lang="en-GB" sz="1800" kern="1200" baseline="-250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In animals lactic acid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37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Adenosine Tri-Phosphate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Adenosine tri-phosphate (ATP) is a molecule compose of adenosine and three inorganic phosphates.</a:t>
            </a:r>
          </a:p>
          <a:p>
            <a:r>
              <a:rPr lang="en-GB" dirty="0" smtClean="0"/>
              <a:t>It is formed as a result of adenosine </a:t>
            </a:r>
            <a:r>
              <a:rPr lang="en-GB" dirty="0" err="1" smtClean="0"/>
              <a:t>diphosphate</a:t>
            </a:r>
            <a:r>
              <a:rPr lang="en-GB" dirty="0" smtClean="0"/>
              <a:t> (ADP) joining with a phosphate (P</a:t>
            </a:r>
            <a:r>
              <a:rPr lang="en-GB" baseline="-25000" dirty="0" smtClean="0"/>
              <a:t>i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The bond which attaches ADP and P</a:t>
            </a:r>
            <a:r>
              <a:rPr lang="en-GB" baseline="-25000" dirty="0"/>
              <a:t>i</a:t>
            </a:r>
            <a:r>
              <a:rPr lang="en-GB" dirty="0" smtClean="0"/>
              <a:t> making ATP is a high energy bond.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Respiratory Substrates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Starch and glycogen are both broken down to glucose to be used in cellular respiration.</a:t>
            </a:r>
          </a:p>
          <a:p>
            <a:r>
              <a:rPr lang="en-GB" dirty="0" smtClean="0"/>
              <a:t>Other sugars like sucrose and fructose can also be used.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Respiratory Substrates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fats are to be used, they must be first broken into fatty acids and glycerol.</a:t>
            </a:r>
          </a:p>
          <a:p>
            <a:r>
              <a:rPr lang="en-GB" dirty="0" smtClean="0"/>
              <a:t>The glycerol can be converted to intermediate molecules to be used in glycolysis.</a:t>
            </a:r>
          </a:p>
          <a:p>
            <a:r>
              <a:rPr lang="en-GB" dirty="0" smtClean="0"/>
              <a:t>The fatty acids are converted to acetyl co-enzyme 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Respiratory Substrates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proteins are to be used, they must be broken down into their component amino acid molecules.</a:t>
            </a:r>
          </a:p>
          <a:p>
            <a:r>
              <a:rPr lang="en-GB" dirty="0" smtClean="0"/>
              <a:t>These can then be converted to pyruvic acid, acetyl co-enzyme A or intermediates, where they can enter the citric acid cycle.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Adenosine Tri-Phosphate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27584" y="2057400"/>
            <a:ext cx="2144216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pitchFamily="66" charset="0"/>
              </a:rPr>
              <a:t>Adenosine</a:t>
            </a: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0" y="4495800"/>
            <a:ext cx="800100" cy="762000"/>
            <a:chOff x="1344" y="2544"/>
            <a:chExt cx="504" cy="480"/>
          </a:xfrm>
        </p:grpSpPr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1344" y="2544"/>
              <a:ext cx="480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1464" y="260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>
                  <a:latin typeface="Comic Sans MS" pitchFamily="66" charset="0"/>
                </a:rPr>
                <a:t>P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6438900" y="1981200"/>
            <a:ext cx="800100" cy="762000"/>
            <a:chOff x="1344" y="2544"/>
            <a:chExt cx="504" cy="480"/>
          </a:xfrm>
        </p:grpSpPr>
        <p:sp>
          <p:nvSpPr>
            <p:cNvPr id="36" name="Oval 15"/>
            <p:cNvSpPr>
              <a:spLocks noChangeArrowheads="1"/>
            </p:cNvSpPr>
            <p:nvPr/>
          </p:nvSpPr>
          <p:spPr bwMode="auto">
            <a:xfrm>
              <a:off x="1344" y="2544"/>
              <a:ext cx="480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1464" y="260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>
                  <a:latin typeface="Comic Sans MS" pitchFamily="66" charset="0"/>
                </a:rPr>
                <a:t>P</a:t>
              </a:r>
            </a:p>
          </p:txBody>
        </p:sp>
      </p:grp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4381500" y="1981200"/>
            <a:ext cx="800100" cy="762000"/>
            <a:chOff x="1344" y="2544"/>
            <a:chExt cx="504" cy="480"/>
          </a:xfrm>
        </p:grpSpPr>
        <p:sp>
          <p:nvSpPr>
            <p:cNvPr id="34" name="Oval 18"/>
            <p:cNvSpPr>
              <a:spLocks noChangeArrowheads="1"/>
            </p:cNvSpPr>
            <p:nvPr/>
          </p:nvSpPr>
          <p:spPr bwMode="auto">
            <a:xfrm>
              <a:off x="1344" y="2544"/>
              <a:ext cx="480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1464" y="260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>
                  <a:latin typeface="Comic Sans MS" pitchFamily="66" charset="0"/>
                </a:rPr>
                <a:t>P</a:t>
              </a:r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3276600" y="1981200"/>
            <a:ext cx="800100" cy="762000"/>
            <a:chOff x="1344" y="2544"/>
            <a:chExt cx="504" cy="480"/>
          </a:xfrm>
        </p:grpSpPr>
        <p:sp>
          <p:nvSpPr>
            <p:cNvPr id="32" name="Oval 21"/>
            <p:cNvSpPr>
              <a:spLocks noChangeArrowheads="1"/>
            </p:cNvSpPr>
            <p:nvPr/>
          </p:nvSpPr>
          <p:spPr bwMode="auto">
            <a:xfrm>
              <a:off x="1344" y="2544"/>
              <a:ext cx="480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1464" y="260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>
                  <a:latin typeface="Comic Sans MS" pitchFamily="66" charset="0"/>
                </a:rPr>
                <a:t>P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486400" y="2057400"/>
            <a:ext cx="609600" cy="609600"/>
            <a:chOff x="5486400" y="2057400"/>
            <a:chExt cx="609600" cy="609600"/>
          </a:xfrm>
        </p:grpSpPr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5486400" y="23622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 rot="16200000">
              <a:off x="5486400" y="23622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581400" y="3733800"/>
            <a:ext cx="1066800" cy="304800"/>
            <a:chOff x="3581400" y="3733800"/>
            <a:chExt cx="1066800" cy="304800"/>
          </a:xfrm>
        </p:grpSpPr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3581400" y="3733800"/>
              <a:ext cx="10668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3581400" y="4038600"/>
              <a:ext cx="10668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</p:grpSp>
      <p:sp>
        <p:nvSpPr>
          <p:cNvPr id="20" name="Line 27"/>
          <p:cNvSpPr>
            <a:spLocks noChangeShapeType="1"/>
          </p:cNvSpPr>
          <p:nvPr/>
        </p:nvSpPr>
        <p:spPr bwMode="auto">
          <a:xfrm>
            <a:off x="2971800" y="234315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4038600" y="2343150"/>
            <a:ext cx="3619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899592" y="4495800"/>
            <a:ext cx="4472508" cy="762000"/>
            <a:chOff x="899592" y="4495800"/>
            <a:chExt cx="4472508" cy="762000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899592" y="4572000"/>
              <a:ext cx="2148408" cy="584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>
                  <a:latin typeface="Comic Sans MS" pitchFamily="66" charset="0"/>
                </a:rPr>
                <a:t>Adenosine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4572000" y="4495800"/>
              <a:ext cx="800100" cy="762000"/>
              <a:chOff x="1344" y="2544"/>
              <a:chExt cx="504" cy="480"/>
            </a:xfrm>
          </p:grpSpPr>
          <p:sp>
            <p:nvSpPr>
              <p:cNvPr id="40" name="Oval 9"/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480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Comic Sans MS" pitchFamily="66" charset="0"/>
                </a:endParaRPr>
              </a:p>
            </p:txBody>
          </p:sp>
          <p:sp>
            <p:nvSpPr>
              <p:cNvPr id="41" name="Text Box 10"/>
              <p:cNvSpPr txBox="1">
                <a:spLocks noChangeArrowheads="1"/>
              </p:cNvSpPr>
              <p:nvPr/>
            </p:nvSpPr>
            <p:spPr bwMode="auto">
              <a:xfrm>
                <a:off x="1464" y="2604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3200">
                    <a:latin typeface="Comic Sans MS" pitchFamily="66" charset="0"/>
                  </a:rPr>
                  <a:t>P</a:t>
                </a:r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3429000" y="4495800"/>
              <a:ext cx="800100" cy="762000"/>
              <a:chOff x="1344" y="2544"/>
              <a:chExt cx="504" cy="480"/>
            </a:xfrm>
          </p:grpSpPr>
          <p:sp>
            <p:nvSpPr>
              <p:cNvPr id="38" name="Oval 12"/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480" cy="48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Comic Sans MS" pitchFamily="66" charset="0"/>
                </a:endParaRPr>
              </a:p>
            </p:txBody>
          </p:sp>
          <p:sp>
            <p:nvSpPr>
              <p:cNvPr id="39" name="Text Box 13"/>
              <p:cNvSpPr txBox="1">
                <a:spLocks noChangeArrowheads="1"/>
              </p:cNvSpPr>
              <p:nvPr/>
            </p:nvSpPr>
            <p:spPr bwMode="auto">
              <a:xfrm>
                <a:off x="1464" y="2604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3200">
                    <a:latin typeface="Comic Sans MS" pitchFamily="66" charset="0"/>
                  </a:rPr>
                  <a:t>P</a:t>
                </a:r>
              </a:p>
            </p:txBody>
          </p:sp>
        </p:grp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>
              <a:off x="3048000" y="4857750"/>
              <a:ext cx="381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4191000" y="4857750"/>
              <a:ext cx="381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</p:grpSp>
      <p:sp>
        <p:nvSpPr>
          <p:cNvPr id="24" name="Freeform 31"/>
          <p:cNvSpPr>
            <a:spLocks/>
          </p:cNvSpPr>
          <p:nvPr/>
        </p:nvSpPr>
        <p:spPr bwMode="auto">
          <a:xfrm>
            <a:off x="5334000" y="4800600"/>
            <a:ext cx="381000" cy="228600"/>
          </a:xfrm>
          <a:custGeom>
            <a:avLst/>
            <a:gdLst>
              <a:gd name="T0" fmla="*/ 0 w 960"/>
              <a:gd name="T1" fmla="*/ 360 h 360"/>
              <a:gd name="T2" fmla="*/ 48 w 960"/>
              <a:gd name="T3" fmla="*/ 216 h 360"/>
              <a:gd name="T4" fmla="*/ 240 w 960"/>
              <a:gd name="T5" fmla="*/ 24 h 360"/>
              <a:gd name="T6" fmla="*/ 336 w 960"/>
              <a:gd name="T7" fmla="*/ 72 h 360"/>
              <a:gd name="T8" fmla="*/ 576 w 960"/>
              <a:gd name="T9" fmla="*/ 264 h 360"/>
              <a:gd name="T10" fmla="*/ 768 w 960"/>
              <a:gd name="T11" fmla="*/ 360 h 360"/>
              <a:gd name="T12" fmla="*/ 912 w 960"/>
              <a:gd name="T13" fmla="*/ 264 h 360"/>
              <a:gd name="T14" fmla="*/ 960 w 960"/>
              <a:gd name="T15" fmla="*/ 12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60" h="360">
                <a:moveTo>
                  <a:pt x="0" y="360"/>
                </a:moveTo>
                <a:cubicBezTo>
                  <a:pt x="4" y="316"/>
                  <a:pt x="8" y="272"/>
                  <a:pt x="48" y="216"/>
                </a:cubicBezTo>
                <a:cubicBezTo>
                  <a:pt x="88" y="160"/>
                  <a:pt x="192" y="48"/>
                  <a:pt x="240" y="24"/>
                </a:cubicBezTo>
                <a:cubicBezTo>
                  <a:pt x="288" y="0"/>
                  <a:pt x="280" y="32"/>
                  <a:pt x="336" y="72"/>
                </a:cubicBezTo>
                <a:cubicBezTo>
                  <a:pt x="392" y="112"/>
                  <a:pt x="504" y="216"/>
                  <a:pt x="576" y="264"/>
                </a:cubicBezTo>
                <a:cubicBezTo>
                  <a:pt x="648" y="312"/>
                  <a:pt x="712" y="360"/>
                  <a:pt x="768" y="360"/>
                </a:cubicBezTo>
                <a:cubicBezTo>
                  <a:pt x="824" y="360"/>
                  <a:pt x="880" y="304"/>
                  <a:pt x="912" y="264"/>
                </a:cubicBezTo>
                <a:cubicBezTo>
                  <a:pt x="944" y="224"/>
                  <a:pt x="952" y="152"/>
                  <a:pt x="960" y="12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683568" y="2743200"/>
            <a:ext cx="472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2"/>
                </a:solidFill>
                <a:latin typeface="Comic Sans MS" pitchFamily="66" charset="0"/>
              </a:rPr>
              <a:t>Adenosine di-phosphate</a:t>
            </a: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6019800" y="2743200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2"/>
                </a:solidFill>
                <a:latin typeface="Comic Sans MS" pitchFamily="66" charset="0"/>
              </a:rPr>
              <a:t>Phosphate</a:t>
            </a: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1403648" y="5292497"/>
            <a:ext cx="502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2"/>
                </a:solidFill>
                <a:latin typeface="Comic Sans MS" pitchFamily="66" charset="0"/>
              </a:rPr>
              <a:t>Adenosine tri-phosphate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486400" y="3200400"/>
            <a:ext cx="3124200" cy="1981200"/>
            <a:chOff x="5486400" y="3200400"/>
            <a:chExt cx="3124200" cy="1981200"/>
          </a:xfrm>
        </p:grpSpPr>
        <p:grpSp>
          <p:nvGrpSpPr>
            <p:cNvPr id="28" name="Group 35"/>
            <p:cNvGrpSpPr>
              <a:grpSpLocks/>
            </p:cNvGrpSpPr>
            <p:nvPr/>
          </p:nvGrpSpPr>
          <p:grpSpPr bwMode="auto">
            <a:xfrm>
              <a:off x="6477000" y="3200400"/>
              <a:ext cx="2133600" cy="1981200"/>
              <a:chOff x="4272" y="2592"/>
              <a:chExt cx="1344" cy="1248"/>
            </a:xfrm>
          </p:grpSpPr>
          <p:sp>
            <p:nvSpPr>
              <p:cNvPr id="30" name="AutoShape 36"/>
              <p:cNvSpPr>
                <a:spLocks noChangeArrowheads="1"/>
              </p:cNvSpPr>
              <p:nvPr/>
            </p:nvSpPr>
            <p:spPr bwMode="auto">
              <a:xfrm>
                <a:off x="4272" y="2592"/>
                <a:ext cx="1344" cy="1248"/>
              </a:xfrm>
              <a:prstGeom prst="star16">
                <a:avLst>
                  <a:gd name="adj" fmla="val 375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Comic Sans MS" pitchFamily="66" charset="0"/>
                </a:endParaRPr>
              </a:p>
            </p:txBody>
          </p:sp>
          <p:sp>
            <p:nvSpPr>
              <p:cNvPr id="31" name="Text Box 37"/>
              <p:cNvSpPr txBox="1">
                <a:spLocks noChangeArrowheads="1"/>
              </p:cNvSpPr>
              <p:nvPr/>
            </p:nvSpPr>
            <p:spPr bwMode="auto">
              <a:xfrm>
                <a:off x="4512" y="2784"/>
                <a:ext cx="873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2800" dirty="0">
                    <a:latin typeface="Comic Sans MS" pitchFamily="66" charset="0"/>
                  </a:rPr>
                  <a:t>High energy bond</a:t>
                </a:r>
              </a:p>
            </p:txBody>
          </p:sp>
        </p:grpSp>
        <p:sp>
          <p:nvSpPr>
            <p:cNvPr id="29" name="Arc 38"/>
            <p:cNvSpPr>
              <a:spLocks/>
            </p:cNvSpPr>
            <p:nvPr/>
          </p:nvSpPr>
          <p:spPr bwMode="auto">
            <a:xfrm rot="16268690">
              <a:off x="5646738" y="3652838"/>
              <a:ext cx="990600" cy="13112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0992"/>
                <a:gd name="T2" fmla="*/ 19451 w 21600"/>
                <a:gd name="T3" fmla="*/ 30992 h 30992"/>
                <a:gd name="T4" fmla="*/ 0 w 21600"/>
                <a:gd name="T5" fmla="*/ 21600 h 30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99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852"/>
                    <a:pt x="20865" y="28063"/>
                    <a:pt x="19451" y="30992"/>
                  </a:cubicBezTo>
                </a:path>
                <a:path w="21600" h="3099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852"/>
                    <a:pt x="20865" y="28063"/>
                    <a:pt x="19451" y="3099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157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1" grpId="0" animBg="1"/>
      <p:bldP spid="24" grpId="0" animBg="1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E1A-BDA3-4B06-830B-C7CECBCD98B8}" type="datetime2">
              <a:rPr lang="en-GB"/>
              <a:pPr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 Davidson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2453C-C74A-42AA-8C29-DCA2669FA0C2}" type="slidenum">
              <a:rPr lang="en-GB"/>
              <a:pPr/>
              <a:t>5</a:t>
            </a:fld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Role of ATP in Metabolism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Times New Roman" pitchFamily="18" charset="0"/>
              </a:rPr>
              <a:t>Metabolism refers to the build up and break down of A.T.P in cells.  </a:t>
            </a:r>
          </a:p>
          <a:p>
            <a:r>
              <a:rPr lang="en-GB">
                <a:cs typeface="Times New Roman" pitchFamily="18" charset="0"/>
              </a:rPr>
              <a:t>It is usually thought of as a combination of A.T.P making reactions known as </a:t>
            </a:r>
            <a:r>
              <a:rPr lang="en-GB" b="1" u="sng">
                <a:cs typeface="Times New Roman" pitchFamily="18" charset="0"/>
              </a:rPr>
              <a:t>anabolism</a:t>
            </a:r>
            <a:r>
              <a:rPr lang="en-GB">
                <a:cs typeface="Times New Roman" pitchFamily="18" charset="0"/>
              </a:rPr>
              <a:t> and A.T.P breaking reactions known as </a:t>
            </a:r>
            <a:r>
              <a:rPr lang="en-GB" b="1" u="sng">
                <a:cs typeface="Times New Roman" pitchFamily="18" charset="0"/>
              </a:rPr>
              <a:t>catabolism</a:t>
            </a:r>
            <a:r>
              <a:rPr lang="en-GB">
                <a:cs typeface="Times New Roman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223842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0AF7-629D-45F0-B597-499055DA2332}" type="datetime2">
              <a:rPr lang="en-GB"/>
              <a:pPr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 Davidson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E35A3-2F84-4DE0-B127-940A986AF2EC}" type="slidenum">
              <a:rPr lang="en-GB"/>
              <a:pPr/>
              <a:t>6</a:t>
            </a:fld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Role of ATP in Metabolism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Times New Roman" pitchFamily="18" charset="0"/>
              </a:rPr>
              <a:t>These metabolic reactions are usually associated with the transfer of hydrogen from molecule to molecule.  </a:t>
            </a:r>
          </a:p>
          <a:p>
            <a:r>
              <a:rPr lang="en-GB">
                <a:cs typeface="Times New Roman" pitchFamily="18" charset="0"/>
              </a:rPr>
              <a:t>When a molecule gains hydrogen it is said to become reduced and if the molecule loses hydrogen it is said to become oxidised. </a:t>
            </a:r>
          </a:p>
        </p:txBody>
      </p:sp>
    </p:spTree>
    <p:extLst>
      <p:ext uri="{BB962C8B-B14F-4D97-AF65-F5344CB8AC3E}">
        <p14:creationId xmlns:p14="http://schemas.microsoft.com/office/powerpoint/2010/main" val="37503908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Transfer of Energy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43608" y="1643608"/>
            <a:ext cx="178606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Carbon dioxide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 + water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0508" y="4725144"/>
            <a:ext cx="125226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Glucose +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oxygen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1782108"/>
            <a:ext cx="63030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ATP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4761" y="4863643"/>
            <a:ext cx="107273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ADP + P</a:t>
            </a:r>
            <a:r>
              <a:rPr lang="en-GB" baseline="-25000" dirty="0" smtClean="0">
                <a:latin typeface="Comic Sans MS" pitchFamily="66" charset="0"/>
              </a:rPr>
              <a:t>i</a:t>
            </a:r>
            <a:endParaRPr lang="en-GB" baseline="-25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1781569"/>
            <a:ext cx="145745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Amino acids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8292" y="4863643"/>
            <a:ext cx="95731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Protein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4" name="Curved Connector 13"/>
          <p:cNvCxnSpPr>
            <a:stCxn id="8" idx="3"/>
            <a:endCxn id="7" idx="3"/>
          </p:cNvCxnSpPr>
          <p:nvPr/>
        </p:nvCxnSpPr>
        <p:spPr>
          <a:xfrm flipV="1">
            <a:off x="2562774" y="1966774"/>
            <a:ext cx="266900" cy="3081536"/>
          </a:xfrm>
          <a:prstGeom prst="curvedConnector3">
            <a:avLst>
              <a:gd name="adj1" fmla="val 355287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1"/>
            <a:endCxn id="9" idx="1"/>
          </p:cNvCxnSpPr>
          <p:nvPr/>
        </p:nvCxnSpPr>
        <p:spPr>
          <a:xfrm rot="10800000" flipH="1">
            <a:off x="4134760" y="1966775"/>
            <a:ext cx="221215" cy="3081535"/>
          </a:xfrm>
          <a:prstGeom prst="curvedConnector3">
            <a:avLst>
              <a:gd name="adj1" fmla="val -275903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9" idx="3"/>
            <a:endCxn id="10" idx="3"/>
          </p:cNvCxnSpPr>
          <p:nvPr/>
        </p:nvCxnSpPr>
        <p:spPr>
          <a:xfrm>
            <a:off x="4986277" y="1966774"/>
            <a:ext cx="221214" cy="3081535"/>
          </a:xfrm>
          <a:prstGeom prst="curvedConnector3">
            <a:avLst>
              <a:gd name="adj1" fmla="val 476233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1" idx="1"/>
            <a:endCxn id="12" idx="1"/>
          </p:cNvCxnSpPr>
          <p:nvPr/>
        </p:nvCxnSpPr>
        <p:spPr>
          <a:xfrm rot="10800000" flipH="1" flipV="1">
            <a:off x="6588224" y="1966235"/>
            <a:ext cx="250068" cy="3082074"/>
          </a:xfrm>
          <a:prstGeom prst="curvedConnector3">
            <a:avLst>
              <a:gd name="adj1" fmla="val -215669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562774" y="4217312"/>
            <a:ext cx="1287534" cy="1015663"/>
            <a:chOff x="2562774" y="4217312"/>
            <a:chExt cx="1287534" cy="1015663"/>
          </a:xfrm>
        </p:grpSpPr>
        <p:sp>
          <p:nvSpPr>
            <p:cNvPr id="43" name="Explosion 2 42"/>
            <p:cNvSpPr/>
            <p:nvPr/>
          </p:nvSpPr>
          <p:spPr>
            <a:xfrm>
              <a:off x="2562774" y="4217312"/>
              <a:ext cx="1287534" cy="1015663"/>
            </a:xfrm>
            <a:prstGeom prst="irregularSeal2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96224" y="4494311"/>
              <a:ext cx="925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energy</a:t>
              </a:r>
              <a:endPara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56474" y="1828274"/>
            <a:ext cx="1287534" cy="1015663"/>
            <a:chOff x="3356474" y="1828274"/>
            <a:chExt cx="1287534" cy="1015663"/>
          </a:xfrm>
        </p:grpSpPr>
        <p:sp>
          <p:nvSpPr>
            <p:cNvPr id="44" name="Explosion 2 43"/>
            <p:cNvSpPr/>
            <p:nvPr/>
          </p:nvSpPr>
          <p:spPr>
            <a:xfrm>
              <a:off x="3356474" y="1828274"/>
              <a:ext cx="1287534" cy="1015663"/>
            </a:xfrm>
            <a:prstGeom prst="irregularSeal2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91880" y="2105273"/>
              <a:ext cx="925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energy</a:t>
              </a:r>
              <a:endPara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924131" y="1781569"/>
            <a:ext cx="1287534" cy="1015663"/>
            <a:chOff x="4924131" y="1781569"/>
            <a:chExt cx="1287534" cy="1015663"/>
          </a:xfrm>
        </p:grpSpPr>
        <p:sp>
          <p:nvSpPr>
            <p:cNvPr id="46" name="Explosion 2 45"/>
            <p:cNvSpPr/>
            <p:nvPr/>
          </p:nvSpPr>
          <p:spPr>
            <a:xfrm>
              <a:off x="4924131" y="1781569"/>
              <a:ext cx="1287534" cy="1015663"/>
            </a:xfrm>
            <a:prstGeom prst="irregularSeal2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96884" y="2105273"/>
              <a:ext cx="925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energy</a:t>
              </a:r>
              <a:endPara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736464" y="4032647"/>
            <a:ext cx="1287534" cy="1015663"/>
            <a:chOff x="5736464" y="4032647"/>
            <a:chExt cx="1287534" cy="1015663"/>
          </a:xfrm>
        </p:grpSpPr>
        <p:sp>
          <p:nvSpPr>
            <p:cNvPr id="47" name="Explosion 2 46"/>
            <p:cNvSpPr/>
            <p:nvPr/>
          </p:nvSpPr>
          <p:spPr>
            <a:xfrm>
              <a:off x="5736464" y="4032647"/>
              <a:ext cx="1287534" cy="1015663"/>
            </a:xfrm>
            <a:prstGeom prst="irregularSeal2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17605" y="4355812"/>
              <a:ext cx="925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energy</a:t>
              </a:r>
              <a:endPara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175464" y="3212976"/>
            <a:ext cx="1157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Energy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Transfer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00892" y="3184376"/>
            <a:ext cx="136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Cellular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respiration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94023" y="3204351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Synthetic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Pathway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47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420-CFC6-431B-A3A4-F90726328831}" type="datetime2">
              <a:rPr lang="en-GB"/>
              <a:pPr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 Davidson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1631-F32D-4962-A720-D679ED374C32}" type="slidenum">
              <a:rPr lang="en-GB"/>
              <a:pPr/>
              <a:t>8</a:t>
            </a:fld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cs typeface="Times New Roman" pitchFamily="18" charset="0"/>
              </a:rPr>
              <a:t>Role of ATP in metabolism</a:t>
            </a:r>
            <a:r>
              <a:rPr lang="en-GB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>
                <a:cs typeface="Times New Roman" pitchFamily="18" charset="0"/>
              </a:rPr>
              <a:t>The synthesis of A.T.P by the making of the bond is called </a:t>
            </a:r>
            <a:r>
              <a:rPr lang="en-GB" sz="2800" b="1" u="sng" dirty="0">
                <a:cs typeface="Times New Roman" pitchFamily="18" charset="0"/>
              </a:rPr>
              <a:t>phosphorylation</a:t>
            </a:r>
            <a:r>
              <a:rPr lang="en-GB" sz="2800" dirty="0">
                <a:cs typeface="Times New Roman" pitchFamily="18" charset="0"/>
              </a:rPr>
              <a:t> and is achieved by linking inorganic phosphate to adenosine di-phosphate (A.D.P).  </a:t>
            </a:r>
          </a:p>
          <a:p>
            <a:r>
              <a:rPr lang="en-GB" sz="2800" dirty="0">
                <a:cs typeface="Times New Roman" pitchFamily="18" charset="0"/>
              </a:rPr>
              <a:t>This process occurs in the cells when an energy-rich compound such as glucose is broken down by enzymes during respiration. </a:t>
            </a:r>
          </a:p>
        </p:txBody>
      </p:sp>
    </p:spTree>
    <p:extLst>
      <p:ext uri="{BB962C8B-B14F-4D97-AF65-F5344CB8AC3E}">
        <p14:creationId xmlns:p14="http://schemas.microsoft.com/office/powerpoint/2010/main" val="42789361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Cellular Respiration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>
                <a:cs typeface="Times New Roman" pitchFamily="18" charset="0"/>
              </a:rPr>
              <a:t>Respiration occurs in all living cells, plant and animal, and involves chemical energy being released from food by the oxidation of glucose .  </a:t>
            </a:r>
          </a:p>
          <a:p>
            <a:pPr>
              <a:lnSpc>
                <a:spcPct val="90000"/>
              </a:lnSpc>
            </a:pPr>
            <a:r>
              <a:rPr lang="en-GB" dirty="0">
                <a:cs typeface="Times New Roman" pitchFamily="18" charset="0"/>
              </a:rPr>
              <a:t>There are two stages to respiration</a:t>
            </a:r>
          </a:p>
          <a:p>
            <a:pPr lvl="1">
              <a:lnSpc>
                <a:spcPct val="90000"/>
              </a:lnSpc>
            </a:pPr>
            <a:r>
              <a:rPr lang="en-GB" b="1" u="sng" dirty="0" smtClean="0">
                <a:cs typeface="Times New Roman" pitchFamily="18" charset="0"/>
              </a:rPr>
              <a:t>Glycolysis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>
                <a:cs typeface="Times New Roman" pitchFamily="18" charset="0"/>
              </a:rPr>
              <a:t>which occurs in the cytoplasm of </a:t>
            </a:r>
            <a:r>
              <a:rPr lang="en-GB" dirty="0" smtClean="0">
                <a:cs typeface="Times New Roman" pitchFamily="18" charset="0"/>
              </a:rPr>
              <a:t>cells.</a:t>
            </a:r>
            <a:endParaRPr lang="en-GB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b="1" u="sng" dirty="0" smtClean="0">
                <a:cs typeface="Times New Roman" pitchFamily="18" charset="0"/>
              </a:rPr>
              <a:t>Citric acid cycle </a:t>
            </a:r>
            <a:r>
              <a:rPr lang="en-GB" dirty="0">
                <a:cs typeface="Times New Roman" pitchFamily="18" charset="0"/>
              </a:rPr>
              <a:t>which occurs in the mitochondria.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Friday, 11 November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4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1352</Words>
  <Application>Microsoft Office PowerPoint</Application>
  <PresentationFormat>On-screen Show (4:3)</PresentationFormat>
  <Paragraphs>312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Higher Biology</vt:lpstr>
      <vt:lpstr>Cellular Respiration</vt:lpstr>
      <vt:lpstr>Adenosine Tri-Phosphate</vt:lpstr>
      <vt:lpstr>Adenosine Tri-Phosphate</vt:lpstr>
      <vt:lpstr>Role of ATP in Metabolism</vt:lpstr>
      <vt:lpstr>Role of ATP in Metabolism</vt:lpstr>
      <vt:lpstr>Transfer of Energy</vt:lpstr>
      <vt:lpstr>Role of ATP in metabolism </vt:lpstr>
      <vt:lpstr>Cellular Respiration</vt:lpstr>
      <vt:lpstr>Glycolysis</vt:lpstr>
      <vt:lpstr>Glycolysis</vt:lpstr>
      <vt:lpstr>Glycolysis</vt:lpstr>
      <vt:lpstr>Glycolysis</vt:lpstr>
      <vt:lpstr>Glycolysis</vt:lpstr>
      <vt:lpstr>Fermentation</vt:lpstr>
      <vt:lpstr>Fermentation</vt:lpstr>
      <vt:lpstr>Fermentation</vt:lpstr>
      <vt:lpstr>Citric Acid Cycle</vt:lpstr>
      <vt:lpstr>Citric Acid Cycle</vt:lpstr>
      <vt:lpstr>Citric Acid Cycle</vt:lpstr>
      <vt:lpstr>Citric Acid Cycle</vt:lpstr>
      <vt:lpstr>Citric Acid Cycle</vt:lpstr>
      <vt:lpstr>Electron Transport Chain</vt:lpstr>
      <vt:lpstr>Electron Transport Chain</vt:lpstr>
      <vt:lpstr>Mitochondrion Structure</vt:lpstr>
      <vt:lpstr>Electron Transfer Chain</vt:lpstr>
      <vt:lpstr>Electron Transfer Chain</vt:lpstr>
      <vt:lpstr>Cellular Respiration</vt:lpstr>
      <vt:lpstr>Cellular Respiration</vt:lpstr>
      <vt:lpstr>Respiratory Substrates</vt:lpstr>
      <vt:lpstr>Respiratory Substrates</vt:lpstr>
      <vt:lpstr>Respiratory Substrates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127</cp:revision>
  <dcterms:created xsi:type="dcterms:W3CDTF">2014-09-10T08:40:26Z</dcterms:created>
  <dcterms:modified xsi:type="dcterms:W3CDTF">2016-11-11T10:20:20Z</dcterms:modified>
</cp:coreProperties>
</file>